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5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60"/>
  </p:normalViewPr>
  <p:slideViewPr>
    <p:cSldViewPr snapToGrid="0">
      <p:cViewPr>
        <p:scale>
          <a:sx n="63" d="100"/>
          <a:sy n="63" d="100"/>
        </p:scale>
        <p:origin x="79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DD990-BB1E-4291-999B-A9EAEF4C4C8D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04498-D45E-44DC-AE27-10C01B374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93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DD990-BB1E-4291-999B-A9EAEF4C4C8D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04498-D45E-44DC-AE27-10C01B374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879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DD990-BB1E-4291-999B-A9EAEF4C4C8D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04498-D45E-44DC-AE27-10C01B374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872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DD990-BB1E-4291-999B-A9EAEF4C4C8D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04498-D45E-44DC-AE27-10C01B37493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61469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DD990-BB1E-4291-999B-A9EAEF4C4C8D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04498-D45E-44DC-AE27-10C01B374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5801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DD990-BB1E-4291-999B-A9EAEF4C4C8D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04498-D45E-44DC-AE27-10C01B374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2620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DD990-BB1E-4291-999B-A9EAEF4C4C8D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04498-D45E-44DC-AE27-10C01B374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683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DD990-BB1E-4291-999B-A9EAEF4C4C8D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04498-D45E-44DC-AE27-10C01B374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1763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DD990-BB1E-4291-999B-A9EAEF4C4C8D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04498-D45E-44DC-AE27-10C01B374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57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DD990-BB1E-4291-999B-A9EAEF4C4C8D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04498-D45E-44DC-AE27-10C01B374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043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DD990-BB1E-4291-999B-A9EAEF4C4C8D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04498-D45E-44DC-AE27-10C01B374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556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DD990-BB1E-4291-999B-A9EAEF4C4C8D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04498-D45E-44DC-AE27-10C01B374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049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DD990-BB1E-4291-999B-A9EAEF4C4C8D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04498-D45E-44DC-AE27-10C01B374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76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DD990-BB1E-4291-999B-A9EAEF4C4C8D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04498-D45E-44DC-AE27-10C01B374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DD990-BB1E-4291-999B-A9EAEF4C4C8D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04498-D45E-44DC-AE27-10C01B374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96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DD990-BB1E-4291-999B-A9EAEF4C4C8D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04498-D45E-44DC-AE27-10C01B374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094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DD990-BB1E-4291-999B-A9EAEF4C4C8D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04498-D45E-44DC-AE27-10C01B374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659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21DD990-BB1E-4291-999B-A9EAEF4C4C8D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D404498-D45E-44DC-AE27-10C01B374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2681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hyperlink" Target="http://www.aura-astronomy.org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stsci.edu/" TargetMode="External"/><Relationship Id="rId5" Type="http://schemas.openxmlformats.org/officeDocument/2006/relationships/hyperlink" Target="http://www.esa.int/" TargetMode="External"/><Relationship Id="rId4" Type="http://schemas.openxmlformats.org/officeDocument/2006/relationships/hyperlink" Target="http://www.nasa.gov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3CDB8-4552-4B40-83EE-469B6FFA34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 b="1" i="1" dirty="0"/>
              <a:t>Evolution of the MW/M31 Bulges during and after Merger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338CE6-B3FC-422E-8186-E89B5A887C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4244986"/>
            <a:ext cx="9440034" cy="1049867"/>
          </a:xfrm>
        </p:spPr>
        <p:txBody>
          <a:bodyPr>
            <a:normAutofit/>
          </a:bodyPr>
          <a:lstStyle/>
          <a:p>
            <a:r>
              <a:rPr lang="en-US" sz="3200" dirty="0"/>
              <a:t>Tyler Baines</a:t>
            </a:r>
          </a:p>
        </p:txBody>
      </p:sp>
    </p:spTree>
    <p:extLst>
      <p:ext uri="{BB962C8B-B14F-4D97-AF65-F5344CB8AC3E}">
        <p14:creationId xmlns:p14="http://schemas.microsoft.com/office/powerpoint/2010/main" val="3828831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39"/>
    </mc:Choice>
    <mc:Fallback>
      <p:transition spd="slow" advTm="463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064C6-8A52-4475-83F9-63886E645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Observational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C2408-B6C8-4685-BF77-D41A6D2C29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Divided into two types:</a:t>
            </a:r>
          </a:p>
          <a:p>
            <a:pPr lvl="1"/>
            <a:r>
              <a:rPr lang="en-US" dirty="0"/>
              <a:t>Classical Bulge</a:t>
            </a:r>
          </a:p>
          <a:p>
            <a:pPr lvl="1"/>
            <a:r>
              <a:rPr lang="en-US" dirty="0" err="1"/>
              <a:t>Pseudobulges</a:t>
            </a: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01111A2-BEE1-482C-888D-2D4047514D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930" y="3099519"/>
            <a:ext cx="4216178" cy="2832745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935BC3-7ECF-41C0-BB14-AEB274FE15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838" y="1740844"/>
            <a:ext cx="4497786" cy="44977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7E61EC-8727-408C-A672-B59B82916CA6}"/>
              </a:ext>
            </a:extLst>
          </p:cNvPr>
          <p:cNvSpPr txBox="1"/>
          <p:nvPr/>
        </p:nvSpPr>
        <p:spPr>
          <a:xfrm>
            <a:off x="1480809" y="6019284"/>
            <a:ext cx="3839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Credit: </a:t>
            </a:r>
            <a:r>
              <a:rPr lang="en-US" sz="1050" i="1" dirty="0">
                <a:hlinkClick r:id="rId4"/>
              </a:rPr>
              <a:t>NASA</a:t>
            </a:r>
            <a:r>
              <a:rPr lang="en-US" sz="1050" i="1" dirty="0"/>
              <a:t>, </a:t>
            </a:r>
            <a:r>
              <a:rPr lang="en-US" sz="1050" i="1" dirty="0">
                <a:hlinkClick r:id="rId5"/>
              </a:rPr>
              <a:t>ESA</a:t>
            </a:r>
            <a:r>
              <a:rPr lang="en-US" sz="1050" i="1" dirty="0"/>
              <a:t> and the Hubble Heritage Team (</a:t>
            </a:r>
            <a:r>
              <a:rPr lang="en-US" sz="1050" i="1" dirty="0" err="1">
                <a:hlinkClick r:id="rId6"/>
              </a:rPr>
              <a:t>STScI</a:t>
            </a:r>
            <a:r>
              <a:rPr lang="en-US" sz="1050" i="1" dirty="0"/>
              <a:t>/</a:t>
            </a:r>
            <a:r>
              <a:rPr lang="en-US" sz="1050" i="1" dirty="0">
                <a:hlinkClick r:id="rId7"/>
              </a:rPr>
              <a:t>AURA</a:t>
            </a:r>
            <a:r>
              <a:rPr lang="en-US" sz="1050" i="1" dirty="0"/>
              <a:t>)</a:t>
            </a:r>
            <a:endParaRPr lang="en-US" sz="1400" i="1" dirty="0"/>
          </a:p>
          <a:p>
            <a:endParaRPr lang="en-US" sz="105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25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E5F09-AD5A-4F30-90AF-19AC498D1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2986"/>
          </a:xfrm>
        </p:spPr>
        <p:txBody>
          <a:bodyPr/>
          <a:lstStyle/>
          <a:p>
            <a:r>
              <a:rPr lang="en-US" dirty="0"/>
              <a:t>Classical Bulges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6B83CC-8174-42C8-99F8-63F3EBD6516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288112"/>
                <a:ext cx="5181600" cy="48888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Spherical Symmetry</a:t>
                </a:r>
              </a:p>
              <a:p>
                <a:r>
                  <a:rPr lang="en-US" dirty="0"/>
                  <a:t>Resemble Elliptical Galaxies:</a:t>
                </a:r>
              </a:p>
              <a:p>
                <a:pPr lvl="1"/>
                <a:r>
                  <a:rPr lang="en-US" dirty="0"/>
                  <a:t>Velocity Dispersion </a:t>
                </a:r>
                <a:r>
                  <a:rPr lang="el-GR" dirty="0"/>
                  <a:t>σ</a:t>
                </a:r>
                <a:endParaRPr lang="en-US" dirty="0"/>
              </a:p>
              <a:p>
                <a:pPr lvl="1"/>
                <a:r>
                  <a:rPr lang="en-US" dirty="0"/>
                  <a:t>Stellar Populations tend to be older (reddish)</a:t>
                </a:r>
              </a:p>
              <a:p>
                <a:r>
                  <a:rPr lang="en-US" dirty="0"/>
                  <a:t>Can be fitted to a </a:t>
                </a:r>
                <a:r>
                  <a:rPr lang="en-US" dirty="0" err="1"/>
                  <a:t>Sersic</a:t>
                </a:r>
                <a:r>
                  <a:rPr lang="en-US" dirty="0"/>
                  <a:t> Profile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≥2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Sersic</a:t>
                </a:r>
                <a:r>
                  <a:rPr lang="en-US" dirty="0"/>
                  <a:t> Profile: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marL="457200" lvl="1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𝐶𝑒𝑛𝑡𝑟𝑎𝑙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𝐼𝑛𝑡𝑒𝑠𝑡𝑖𝑦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𝑠𝑐𝑎𝑙𝑖𝑛𝑔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𝑟𝑎𝑑𝑖𝑢𝑠</m:t>
                      </m:r>
                    </m:oMath>
                  </m:oMathPara>
                </a14:m>
                <a:endParaRPr lang="en-US" b="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𝑐𝑜𝑛𝑠𝑡𝑎𝑛𝑡𝑠</m:t>
                      </m:r>
                    </m:oMath>
                  </m:oMathPara>
                </a14:m>
                <a:endParaRPr lang="en-US" sz="1100" i="1" dirty="0"/>
              </a:p>
              <a:p>
                <a:pPr marL="457200" lvl="1" indent="0">
                  <a:buNone/>
                </a:pPr>
                <a:r>
                  <a:rPr lang="en-US" sz="1100" i="1" dirty="0"/>
                  <a:t>						</a:t>
                </a:r>
                <a:r>
                  <a:rPr lang="en-US" sz="900" i="1" dirty="0"/>
                  <a:t>Brooks &amp; Christensen 2016, ASSL 418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6B83CC-8174-42C8-99F8-63F3EBD651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288112"/>
                <a:ext cx="5181600" cy="488885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7CF41B4-D6E0-473B-A07C-093821764D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77"/>
          <a:stretch/>
        </p:blipFill>
        <p:spPr>
          <a:xfrm>
            <a:off x="6096000" y="2510182"/>
            <a:ext cx="5166571" cy="183763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2AE241-9CDE-41C2-B9AE-6B66B50D33D9}"/>
              </a:ext>
            </a:extLst>
          </p:cNvPr>
          <p:cNvSpPr txBox="1"/>
          <p:nvPr/>
        </p:nvSpPr>
        <p:spPr>
          <a:xfrm>
            <a:off x="6172202" y="4679359"/>
            <a:ext cx="50903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i="1" dirty="0"/>
              <a:t>Credit: https://ned.ipac.caltech.edu/level5/Sept11/Buta/Buta9.html</a:t>
            </a:r>
          </a:p>
        </p:txBody>
      </p:sp>
    </p:spTree>
    <p:extLst>
      <p:ext uri="{BB962C8B-B14F-4D97-AF65-F5344CB8AC3E}">
        <p14:creationId xmlns:p14="http://schemas.microsoft.com/office/powerpoint/2010/main" val="730116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F9D6E-F2CD-47C7-BC7E-2AB23D87D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Pseudobulges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FAFFC6-A45D-41DC-9C3A-71B33F28566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913796" y="1732448"/>
                <a:ext cx="3597582" cy="434130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Asymmetric Structure</a:t>
                </a:r>
              </a:p>
              <a:p>
                <a:r>
                  <a:rPr lang="en-US" dirty="0"/>
                  <a:t>Rotationally Dominated w/ on going star formation therefore more bluer</a:t>
                </a:r>
              </a:p>
              <a:p>
                <a:r>
                  <a:rPr lang="en-US" dirty="0"/>
                  <a:t>Structures consist of nuclear bars, spirals, rings, and boxy/peanut shaped (B/P)</a:t>
                </a:r>
              </a:p>
              <a:p>
                <a:r>
                  <a:rPr lang="en-US" dirty="0"/>
                  <a:t>B/P made of older populations</a:t>
                </a:r>
              </a:p>
              <a:p>
                <a:r>
                  <a:rPr lang="en-US" dirty="0"/>
                  <a:t>Shallower surface brightness profile which follows a </a:t>
                </a:r>
                <a:r>
                  <a:rPr lang="en-US" dirty="0" err="1"/>
                  <a:t>Seric</a:t>
                </a:r>
                <a:r>
                  <a:rPr lang="en-US" dirty="0"/>
                  <a:t> profile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pPr marL="36900" indent="0" algn="r">
                  <a:buNone/>
                </a:pPr>
                <a:endParaRPr lang="en-US" sz="1100" i="1" dirty="0"/>
              </a:p>
              <a:p>
                <a:pPr marL="36900" indent="0" algn="r">
                  <a:buNone/>
                </a:pPr>
                <a:endParaRPr lang="en-US" sz="1100" i="1" dirty="0"/>
              </a:p>
              <a:p>
                <a:pPr marL="36900" indent="0" algn="r">
                  <a:buNone/>
                </a:pPr>
                <a:r>
                  <a:rPr lang="en-US" sz="1100" i="1" dirty="0"/>
                  <a:t>Brooks &amp; Christensen 2016, ASSL 418</a:t>
                </a:r>
                <a:endParaRPr lang="en-US" sz="11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FAFFC6-A45D-41DC-9C3A-71B33F2856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913796" y="1732448"/>
                <a:ext cx="3597582" cy="434130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9DE2EB-3B75-467B-AF10-2DA7715A39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3363" r="13406"/>
          <a:stretch/>
        </p:blipFill>
        <p:spPr>
          <a:xfrm>
            <a:off x="4551645" y="1580050"/>
            <a:ext cx="5850286" cy="44937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9B4DE7-A12F-4262-BD69-2A50BFE5F5A1}"/>
              </a:ext>
            </a:extLst>
          </p:cNvPr>
          <p:cNvSpPr txBox="1"/>
          <p:nvPr/>
        </p:nvSpPr>
        <p:spPr>
          <a:xfrm>
            <a:off x="7915965" y="6122504"/>
            <a:ext cx="33395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i="1" dirty="0" err="1"/>
              <a:t>Besla</a:t>
            </a:r>
            <a:r>
              <a:rPr lang="en-US" sz="1100" i="1" dirty="0"/>
              <a:t>, Slide 21 Lecture 6</a:t>
            </a:r>
          </a:p>
        </p:txBody>
      </p:sp>
    </p:spTree>
    <p:extLst>
      <p:ext uri="{BB962C8B-B14F-4D97-AF65-F5344CB8AC3E}">
        <p14:creationId xmlns:p14="http://schemas.microsoft.com/office/powerpoint/2010/main" val="2249341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27002-D987-442A-9171-0849181F5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Current Understandings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AB897D-4C5B-4959-900D-6055D593D8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Pseudobulges more common (low </a:t>
                </a:r>
                <a:r>
                  <a:rPr lang="en-US" dirty="0" err="1"/>
                  <a:t>Sersic</a:t>
                </a:r>
                <a:r>
                  <a:rPr lang="en-US" dirty="0"/>
                  <a:t> index)</a:t>
                </a:r>
              </a:p>
              <a:p>
                <a:pPr lvl="1"/>
                <a:r>
                  <a:rPr lang="en-US" dirty="0"/>
                  <a:t>80% of galaxies w/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</m:sup>
                    </m:sSup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sun</m:t>
                        </m:r>
                      </m:sub>
                    </m:sSub>
                  </m:oMath>
                </a14:m>
                <a:r>
                  <a:rPr lang="en-US" dirty="0"/>
                  <a:t> within an 8 and 11 </a:t>
                </a:r>
                <a:r>
                  <a:rPr lang="en-US" dirty="0" err="1"/>
                  <a:t>Mpc</a:t>
                </a:r>
                <a:r>
                  <a:rPr lang="en-US" dirty="0"/>
                  <a:t> sphere. </a:t>
                </a:r>
              </a:p>
              <a:p>
                <a:pPr marL="810000" lvl="2" indent="0">
                  <a:buNone/>
                </a:pPr>
                <a:r>
                  <a:rPr lang="en-US" dirty="0"/>
                  <a:t>	(</a:t>
                </a:r>
                <a:r>
                  <a:rPr lang="en-US" dirty="0" err="1"/>
                  <a:t>Kormendy</a:t>
                </a:r>
                <a:r>
                  <a:rPr lang="en-US" dirty="0"/>
                  <a:t> et al. (2010) ; Fisher &amp; </a:t>
                </a:r>
                <a:r>
                  <a:rPr lang="en-US" dirty="0" err="1"/>
                  <a:t>Drory</a:t>
                </a:r>
                <a:r>
                  <a:rPr lang="en-US" dirty="0"/>
                  <a:t> (2011) </a:t>
                </a:r>
              </a:p>
              <a:p>
                <a:r>
                  <a:rPr lang="en-US" dirty="0"/>
                  <a:t>Classical Bulges </a:t>
                </a:r>
              </a:p>
              <a:p>
                <a:pPr lvl="1"/>
                <a:r>
                  <a:rPr lang="en-US" dirty="0"/>
                  <a:t>More common in massive galaxies with baryon mass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10.5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sun</m:t>
                        </m:r>
                      </m:sub>
                    </m:sSub>
                  </m:oMath>
                </a14:m>
                <a:r>
                  <a:rPr lang="en-US" dirty="0"/>
                  <a:t> which are most represented in early type galaxies.</a:t>
                </a:r>
              </a:p>
              <a:p>
                <a:pPr marL="810000" lvl="2" indent="0">
                  <a:buNone/>
                </a:pPr>
                <a:r>
                  <a:rPr lang="en-US" dirty="0"/>
                  <a:t>	 (</a:t>
                </a:r>
                <a:r>
                  <a:rPr lang="en-US" dirty="0" err="1"/>
                  <a:t>Andredakis</a:t>
                </a:r>
                <a:r>
                  <a:rPr lang="en-US" dirty="0"/>
                  <a:t>, </a:t>
                </a:r>
                <a:r>
                  <a:rPr lang="en-US" dirty="0" err="1"/>
                  <a:t>Peletier</a:t>
                </a:r>
                <a:r>
                  <a:rPr lang="en-US" dirty="0"/>
                  <a:t> &amp; </a:t>
                </a:r>
                <a:r>
                  <a:rPr lang="en-US" dirty="0" err="1"/>
                  <a:t>Balcells</a:t>
                </a:r>
                <a:r>
                  <a:rPr lang="en-US" dirty="0"/>
                  <a:t>, 1995; </a:t>
                </a:r>
                <a:r>
                  <a:rPr lang="en-US" dirty="0" err="1"/>
                  <a:t>Kormendy</a:t>
                </a:r>
                <a:r>
                  <a:rPr lang="en-US" dirty="0"/>
                  <a:t> &amp; </a:t>
                </a:r>
                <a:r>
                  <a:rPr lang="en-US" dirty="0" err="1"/>
                  <a:t>Kennicutt</a:t>
                </a:r>
                <a:r>
                  <a:rPr lang="en-US" dirty="0"/>
                  <a:t>, 2004)</a:t>
                </a:r>
              </a:p>
              <a:p>
                <a:r>
                  <a:rPr lang="en-US" dirty="0"/>
                  <a:t>Bulge growth through Mergers, relating to Elliptical Galaxy formation.</a:t>
                </a:r>
              </a:p>
              <a:p>
                <a:r>
                  <a:rPr lang="en-US" dirty="0"/>
                  <a:t>Simulations of disk galaxies have shown to be fitted to a </a:t>
                </a:r>
                <a:r>
                  <a:rPr lang="en-US" dirty="0" err="1"/>
                  <a:t>Sersic</a:t>
                </a:r>
                <a:r>
                  <a:rPr lang="en-US" dirty="0"/>
                  <a:t> Profile that agree with surface brightness profiles of ellipticals.</a:t>
                </a:r>
              </a:p>
              <a:p>
                <a:pPr marL="450000" lvl="1" indent="0" algn="r">
                  <a:buNone/>
                </a:pPr>
                <a:r>
                  <a:rPr lang="en-US" sz="1000" i="1" dirty="0"/>
                  <a:t>Brooks &amp; Christensen 2016, ASSL 418</a:t>
                </a:r>
                <a:endParaRPr lang="en-US" sz="1000" dirty="0"/>
              </a:p>
              <a:p>
                <a:pPr marL="4500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AB897D-4C5B-4959-900D-6055D593D8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7780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FC49E-2180-42E6-B36B-7AF68609E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Questions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92A0A-0A61-4633-BE05-F530DF630A0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How does the evolution of the kinematics of MW/M31 Merger event compare to its Remnant?</a:t>
            </a:r>
          </a:p>
          <a:p>
            <a:pPr lvl="1"/>
            <a:r>
              <a:rPr lang="en-US" dirty="0"/>
              <a:t>Such as:</a:t>
            </a:r>
          </a:p>
          <a:p>
            <a:pPr lvl="2"/>
            <a:r>
              <a:rPr lang="en-US" dirty="0"/>
              <a:t>How are the density profiles changing with time?</a:t>
            </a:r>
          </a:p>
          <a:p>
            <a:pPr lvl="2"/>
            <a:r>
              <a:rPr lang="en-US" dirty="0"/>
              <a:t>Do the galaxy support rotational or </a:t>
            </a:r>
            <a:r>
              <a:rPr lang="en-US" dirty="0" err="1"/>
              <a:t>disperision</a:t>
            </a:r>
            <a:r>
              <a:rPr lang="en-US" dirty="0"/>
              <a:t> kinematics?</a:t>
            </a:r>
          </a:p>
          <a:p>
            <a:r>
              <a:rPr lang="en-US" dirty="0"/>
              <a:t>Does the morphology change at all?</a:t>
            </a:r>
          </a:p>
          <a:p>
            <a:pPr lvl="1"/>
            <a:r>
              <a:rPr lang="en-US" dirty="0"/>
              <a:t>Is it spherical or asymmetric? Classical or Pseudo?</a:t>
            </a:r>
          </a:p>
          <a:p>
            <a:r>
              <a:rPr lang="en-US" dirty="0"/>
              <a:t>Does the viral theorem hold for the Remnant?</a:t>
            </a:r>
          </a:p>
          <a:p>
            <a:pPr lvl="1"/>
            <a:r>
              <a:rPr lang="en-US" dirty="0"/>
              <a:t>Is it dynamically stable?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D10A475-C185-4EEE-BA8E-82F1B7AC75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363" y="2034095"/>
            <a:ext cx="5065712" cy="3454973"/>
          </a:xfrm>
        </p:spPr>
      </p:pic>
    </p:spTree>
    <p:extLst>
      <p:ext uri="{BB962C8B-B14F-4D97-AF65-F5344CB8AC3E}">
        <p14:creationId xmlns:p14="http://schemas.microsoft.com/office/powerpoint/2010/main" val="50028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E8E6-3196-4494-8129-1D94B97EE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will I use the simulation data to answer each of these questions?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4641DC-E300-4291-BFA7-20D5A962A9B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4246123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2300" dirty="0"/>
                  <a:t>I will analyze four phases of the Bulge components of MW/M31 Merger: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sz="1800" b="0" i="1" dirty="0">
                    <a:latin typeface="Cambria Math" panose="02040503050406030204" pitchFamily="18" charset="0"/>
                  </a:rPr>
                  <a:t> initial states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=4.79: 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𝑖𝑛𝑡𝑒𝑟𝑎𝑐𝑡𝑖𝑜𝑛</m:t>
                    </m:r>
                  </m:oMath>
                </a14:m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=5.43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2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𝑛𝑑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𝑖𝑛𝑡𝑒𝑟𝑎𝑐𝑡𝑖𝑜𝑛</m:t>
                    </m:r>
                  </m:oMath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11.43: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𝑅𝑒𝑚𝑛𝑎𝑛𝑡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𝑠𝑡𝑎𝑡𝑒𝑠</m:t>
                    </m:r>
                  </m:oMath>
                </a14:m>
                <a:endParaRPr lang="en-US" sz="1800" dirty="0"/>
              </a:p>
              <a:p>
                <a:r>
                  <a:rPr lang="en-US" sz="2100" dirty="0"/>
                  <a:t>Examine and compare post encounter’s apocenters and remnant kinematics.</a:t>
                </a:r>
              </a:p>
              <a:p>
                <a:r>
                  <a:rPr lang="en-US" sz="2100" dirty="0"/>
                  <a:t>Study the morphology at these stages by making contours and fitting.</a:t>
                </a:r>
              </a:p>
              <a:p>
                <a:r>
                  <a:rPr lang="en-US" sz="2100" dirty="0"/>
                  <a:t>Code To Develop:</a:t>
                </a:r>
              </a:p>
              <a:p>
                <a:pPr lvl="1"/>
                <a:r>
                  <a:rPr lang="en-US" sz="1800" dirty="0"/>
                  <a:t>Computational code that evaluates viral theorem: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𝐾𝐸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4641DC-E300-4291-BFA7-20D5A962A9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4246123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3F46C3F-454B-4EC7-8703-5C7602F9DB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322" y="1690688"/>
            <a:ext cx="6269478" cy="4486275"/>
          </a:xfrm>
        </p:spPr>
      </p:pic>
    </p:spTree>
    <p:extLst>
      <p:ext uri="{BB962C8B-B14F-4D97-AF65-F5344CB8AC3E}">
        <p14:creationId xmlns:p14="http://schemas.microsoft.com/office/powerpoint/2010/main" val="3586204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A922C-4773-4B77-AB13-5D547D317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50496-D984-4AE3-A1BF-783DDD7E2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Particles to be loosely bounded and diffuse in remnant with bulge growth and density profile to have similar structure to the initial states.</a:t>
            </a:r>
          </a:p>
          <a:p>
            <a:r>
              <a:rPr lang="en-US" dirty="0"/>
              <a:t>Density profile follows a power law.</a:t>
            </a:r>
          </a:p>
          <a:p>
            <a:r>
              <a:rPr lang="en-US" dirty="0"/>
              <a:t>Has a </a:t>
            </a:r>
            <a:r>
              <a:rPr lang="en-US" dirty="0" err="1"/>
              <a:t>Sersic</a:t>
            </a:r>
            <a:r>
              <a:rPr lang="en-US" dirty="0"/>
              <a:t> profile n &gt; 2</a:t>
            </a:r>
          </a:p>
          <a:p>
            <a:r>
              <a:rPr lang="en-US" dirty="0"/>
              <a:t>Morphology: Symmetric near center and Asymmetric outer regions, more elliptical.</a:t>
            </a:r>
          </a:p>
          <a:p>
            <a:r>
              <a:rPr lang="en-US" dirty="0"/>
              <a:t>Remnant supports dispersion rather than rotational motion.</a:t>
            </a:r>
          </a:p>
        </p:txBody>
      </p:sp>
    </p:spTree>
    <p:extLst>
      <p:ext uri="{BB962C8B-B14F-4D97-AF65-F5344CB8AC3E}">
        <p14:creationId xmlns:p14="http://schemas.microsoft.com/office/powerpoint/2010/main" val="1687593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89CAF6-603C-4270-9059-B3B91DDEF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7103135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1524</TotalTime>
  <Words>412</Words>
  <Application>Microsoft Office PowerPoint</Application>
  <PresentationFormat>Widescreen</PresentationFormat>
  <Paragraphs>67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Calisto MT</vt:lpstr>
      <vt:lpstr>Cambria Math</vt:lpstr>
      <vt:lpstr>Trebuchet MS</vt:lpstr>
      <vt:lpstr>Wingdings 2</vt:lpstr>
      <vt:lpstr>Slate</vt:lpstr>
      <vt:lpstr>Evolution of the MW/M31 Bulges during and after Merger</vt:lpstr>
      <vt:lpstr>Observational Properties</vt:lpstr>
      <vt:lpstr>Classical Bulges</vt:lpstr>
      <vt:lpstr>Pseudobulges</vt:lpstr>
      <vt:lpstr>Some Current Understandings</vt:lpstr>
      <vt:lpstr>My Questions </vt:lpstr>
      <vt:lpstr>How will I use the simulation data to answer each of these questions?</vt:lpstr>
      <vt:lpstr>Predictions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Evolution of the MW/M31 Bulges during and after the Merger</dc:title>
  <dc:creator>Tyler</dc:creator>
  <cp:lastModifiedBy>Tyler</cp:lastModifiedBy>
  <cp:revision>35</cp:revision>
  <dcterms:created xsi:type="dcterms:W3CDTF">2018-03-15T23:05:03Z</dcterms:created>
  <dcterms:modified xsi:type="dcterms:W3CDTF">2018-03-20T22:09:44Z</dcterms:modified>
</cp:coreProperties>
</file>